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Funnel Sans" panose="020B0604020202020204" charset="0"/>
      <p:regular r:id="rId9"/>
    </p:embeddedFont>
    <p:embeddedFont>
      <p:font typeface="Garamond" panose="02020404030301010803" pitchFamily="18" charset="0"/>
      <p:regular r:id="rId10"/>
      <p:bold r:id="rId11"/>
      <p:italic r:id="rId12"/>
    </p:embeddedFont>
    <p:embeddedFont>
      <p:font typeface="Georgia" panose="02040502050405020303" pitchFamily="18" charset="0"/>
      <p:regular r:id="rId13"/>
      <p:bold r:id="rId14"/>
      <p:italic r:id="rId15"/>
      <p:boldItalic r:id="rId16"/>
    </p:embeddedFont>
    <p:embeddedFont>
      <p:font typeface="Mona Sans Semi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E4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605A9F-960D-574E-B520-891BE2C8F3AF}" v="10" dt="2025-09-22T15:11:30.031"/>
    <p1510:client id="{881AF4BD-098B-F6D8-1FE3-D04671EE431A}" v="60" dt="2025-09-22T15:33:57.7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0923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556514"/>
            <a:ext cx="12435840" cy="17640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71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16"/>
          <a:stretch/>
        </p:blipFill>
        <p:spPr>
          <a:xfrm>
            <a:off x="11030030" y="2236160"/>
            <a:ext cx="3844211" cy="4111484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403383" y="388620"/>
            <a:ext cx="10241280" cy="2103120"/>
          </a:xfrm>
        </p:spPr>
        <p:txBody>
          <a:bodyPr/>
          <a:lstStyle/>
          <a:p>
            <a:endParaRPr lang="en-US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78527" y="183150"/>
            <a:ext cx="12435840" cy="2491740"/>
          </a:xfrm>
        </p:spPr>
        <p:txBody>
          <a:bodyPr/>
          <a:lstStyle/>
          <a:p>
            <a:r>
              <a:rPr lang="en-US" sz="4800" b="1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2025</a:t>
            </a:r>
            <a:endParaRPr lang="en-IN" sz="4800" b="1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7543" y="1708512"/>
            <a:ext cx="9447497" cy="5480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60"/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Problem Statement ID –25028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Problem Statement Title- Smart Classroom &amp; Timetable Schedular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Theme- Smart Education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PS Category- Software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Team ID-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Team Name (Registered on portal)- BugOFF</a:t>
            </a:r>
            <a:endParaRPr lang="en-IN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www.sih.gov.in/img1/SIH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4663" y="205470"/>
            <a:ext cx="2650944" cy="1347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06775" y="138248"/>
            <a:ext cx="7371874" cy="877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250"/>
              </a:lnSpc>
              <a:buNone/>
            </a:pPr>
            <a:r>
              <a:rPr lang="en-US" sz="5800" b="1">
                <a:solidFill>
                  <a:srgbClr val="373B48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   The Daily Compass</a:t>
            </a:r>
            <a:br>
              <a:rPr lang="en-US" sz="3800">
                <a:solidFill>
                  <a:srgbClr val="373B48"/>
                </a:solidFill>
                <a:latin typeface="Georgia" panose="02040502050405020303" pitchFamily="18" charset="0"/>
                <a:ea typeface="Mona Sans Semi Bold" pitchFamily="34" charset="-122"/>
                <a:cs typeface="Mona Sans Semi Bold" pitchFamily="34" charset="-120"/>
              </a:rPr>
            </a:br>
            <a:endParaRPr lang="en-US" sz="3800">
              <a:latin typeface="Georgia" panose="02040502050405020303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17590" y="1941608"/>
            <a:ext cx="6879756" cy="38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Navigating Day-to-day Educational Schedules</a:t>
            </a:r>
            <a:endParaRPr lang="en-US" sz="2300" b="1"/>
          </a:p>
        </p:txBody>
      </p:sp>
      <p:sp>
        <p:nvSpPr>
          <p:cNvPr id="4" name="Text 2"/>
          <p:cNvSpPr/>
          <p:nvPr/>
        </p:nvSpPr>
        <p:spPr>
          <a:xfrm>
            <a:off x="717590" y="2508624"/>
            <a:ext cx="8708556" cy="67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Educational institutions face complex scheduling challenges that impact learning outcomes and resource utilization. Our smart scheduling solution transforms chaotic timetabling into streamlined, conflict-free schedules.</a:t>
            </a:r>
            <a:endParaRPr lang="en-US" sz="1400"/>
          </a:p>
        </p:txBody>
      </p:sp>
      <p:sp>
        <p:nvSpPr>
          <p:cNvPr id="5" name="Text 3"/>
          <p:cNvSpPr/>
          <p:nvPr/>
        </p:nvSpPr>
        <p:spPr>
          <a:xfrm>
            <a:off x="717590" y="3551449"/>
            <a:ext cx="147399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>
                <a:solidFill>
                  <a:srgbClr val="52586B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01</a:t>
            </a:r>
            <a:endParaRPr lang="en-US" sz="1300"/>
          </a:p>
        </p:txBody>
      </p:sp>
      <p:sp>
        <p:nvSpPr>
          <p:cNvPr id="6" name="Shape 4"/>
          <p:cNvSpPr/>
          <p:nvPr/>
        </p:nvSpPr>
        <p:spPr>
          <a:xfrm>
            <a:off x="717590" y="3823786"/>
            <a:ext cx="3767138" cy="15240"/>
          </a:xfrm>
          <a:prstGeom prst="rect">
            <a:avLst/>
          </a:prstGeom>
          <a:solidFill>
            <a:srgbClr val="373B48"/>
          </a:solidFill>
          <a:ln/>
        </p:spPr>
      </p:sp>
      <p:sp>
        <p:nvSpPr>
          <p:cNvPr id="7" name="Text 5"/>
          <p:cNvSpPr/>
          <p:nvPr/>
        </p:nvSpPr>
        <p:spPr>
          <a:xfrm>
            <a:off x="717590" y="3890974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50" b="1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Identify Constraints</a:t>
            </a:r>
            <a:endParaRPr lang="en-US" sz="1650" b="1"/>
          </a:p>
        </p:txBody>
      </p:sp>
      <p:sp>
        <p:nvSpPr>
          <p:cNvPr id="8" name="Text 6"/>
          <p:cNvSpPr/>
          <p:nvPr/>
        </p:nvSpPr>
        <p:spPr>
          <a:xfrm>
            <a:off x="717590" y="4304880"/>
            <a:ext cx="3767138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Faculty availability, room capacity, subject requirements</a:t>
            </a:r>
            <a:endParaRPr lang="en-US" sz="1150"/>
          </a:p>
        </p:txBody>
      </p:sp>
      <p:sp>
        <p:nvSpPr>
          <p:cNvPr id="9" name="Text 7"/>
          <p:cNvSpPr/>
          <p:nvPr/>
        </p:nvSpPr>
        <p:spPr>
          <a:xfrm>
            <a:off x="717589" y="4746090"/>
            <a:ext cx="147399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>
                <a:solidFill>
                  <a:srgbClr val="52586B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02</a:t>
            </a:r>
            <a:endParaRPr lang="en-US" sz="1300"/>
          </a:p>
        </p:txBody>
      </p:sp>
      <p:sp>
        <p:nvSpPr>
          <p:cNvPr id="10" name="Shape 8"/>
          <p:cNvSpPr/>
          <p:nvPr/>
        </p:nvSpPr>
        <p:spPr>
          <a:xfrm>
            <a:off x="727768" y="5026429"/>
            <a:ext cx="3767257" cy="15240"/>
          </a:xfrm>
          <a:prstGeom prst="rect">
            <a:avLst/>
          </a:prstGeom>
          <a:solidFill>
            <a:srgbClr val="373B48"/>
          </a:solidFill>
          <a:ln/>
        </p:spPr>
      </p:sp>
      <p:sp>
        <p:nvSpPr>
          <p:cNvPr id="11" name="Text 9"/>
          <p:cNvSpPr/>
          <p:nvPr/>
        </p:nvSpPr>
        <p:spPr>
          <a:xfrm>
            <a:off x="717589" y="5092821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50" b="1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Optimize Resources</a:t>
            </a:r>
            <a:endParaRPr lang="en-US" sz="1650" b="1"/>
          </a:p>
        </p:txBody>
      </p:sp>
      <p:sp>
        <p:nvSpPr>
          <p:cNvPr id="12" name="Text 10"/>
          <p:cNvSpPr/>
          <p:nvPr/>
        </p:nvSpPr>
        <p:spPr>
          <a:xfrm>
            <a:off x="717135" y="5496540"/>
            <a:ext cx="376725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Balance workloads and maximize facility utilization</a:t>
            </a:r>
            <a:endParaRPr lang="en-US" sz="1150"/>
          </a:p>
        </p:txBody>
      </p:sp>
      <p:sp>
        <p:nvSpPr>
          <p:cNvPr id="13" name="Text 11"/>
          <p:cNvSpPr/>
          <p:nvPr/>
        </p:nvSpPr>
        <p:spPr>
          <a:xfrm>
            <a:off x="727768" y="6056119"/>
            <a:ext cx="147399" cy="184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>
                <a:solidFill>
                  <a:srgbClr val="52586B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03</a:t>
            </a:r>
            <a:endParaRPr lang="en-US" sz="1300"/>
          </a:p>
        </p:txBody>
      </p:sp>
      <p:sp>
        <p:nvSpPr>
          <p:cNvPr id="15" name="Text 13"/>
          <p:cNvSpPr/>
          <p:nvPr/>
        </p:nvSpPr>
        <p:spPr>
          <a:xfrm>
            <a:off x="727767" y="6408624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50" b="1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Generate Schedules</a:t>
            </a:r>
            <a:endParaRPr lang="en-US" sz="1650" b="1"/>
          </a:p>
        </p:txBody>
      </p:sp>
      <p:sp>
        <p:nvSpPr>
          <p:cNvPr id="16" name="Text 14"/>
          <p:cNvSpPr/>
          <p:nvPr/>
        </p:nvSpPr>
        <p:spPr>
          <a:xfrm>
            <a:off x="717134" y="6801167"/>
            <a:ext cx="768179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Create conflict-free, efficient timetables automatically</a:t>
            </a:r>
            <a:endParaRPr lang="en-US" sz="1150"/>
          </a:p>
        </p:txBody>
      </p:sp>
      <p:sp>
        <p:nvSpPr>
          <p:cNvPr id="19" name="Text 15"/>
          <p:cNvSpPr/>
          <p:nvPr/>
        </p:nvSpPr>
        <p:spPr>
          <a:xfrm>
            <a:off x="625030" y="7375103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Team BugOFF</a:t>
            </a:r>
            <a:r>
              <a:rPr lang="en-US" sz="115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Delivering intelligent solutions for smarter education</a:t>
            </a:r>
            <a:endParaRPr lang="en-US" sz="115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41304BB-8B47-1721-7428-99273F9D4C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767232"/>
            <a:ext cx="14630400" cy="523042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</a:p>
        </p:txBody>
      </p:sp>
      <p:pic>
        <p:nvPicPr>
          <p:cNvPr id="21" name="Picture 2" descr="https://www.sih.gov.in/img1/SIH-Logo.png">
            <a:extLst>
              <a:ext uri="{FF2B5EF4-FFF2-40B4-BE49-F238E27FC236}">
                <a16:creationId xmlns:a16="http://schemas.microsoft.com/office/drawing/2014/main" id="{E8D2950D-50C1-8C13-131E-16AE53FC5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5977" y="49232"/>
            <a:ext cx="2850379" cy="1448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9CFB797-55B9-9CD4-411C-F5F9BA9350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564" t="13575" r="-528" b="18577"/>
          <a:stretch>
            <a:fillRect/>
          </a:stretch>
        </p:blipFill>
        <p:spPr>
          <a:xfrm>
            <a:off x="7180367" y="3796599"/>
            <a:ext cx="5879624" cy="339684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5745314-30C5-CAEB-A693-2B759E461BB5}"/>
              </a:ext>
            </a:extLst>
          </p:cNvPr>
          <p:cNvSpPr txBox="1"/>
          <p:nvPr/>
        </p:nvSpPr>
        <p:spPr>
          <a:xfrm>
            <a:off x="4152900" y="1007291"/>
            <a:ext cx="58796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Navigating Day-to-day Schedule</a:t>
            </a:r>
            <a:endParaRPr lang="en-IN" sz="3000"/>
          </a:p>
        </p:txBody>
      </p:sp>
      <p:sp>
        <p:nvSpPr>
          <p:cNvPr id="30" name="Shape 4">
            <a:extLst>
              <a:ext uri="{FF2B5EF4-FFF2-40B4-BE49-F238E27FC236}">
                <a16:creationId xmlns:a16="http://schemas.microsoft.com/office/drawing/2014/main" id="{200A7F68-5998-53D2-19E0-402180C86213}"/>
              </a:ext>
            </a:extLst>
          </p:cNvPr>
          <p:cNvSpPr/>
          <p:nvPr/>
        </p:nvSpPr>
        <p:spPr>
          <a:xfrm>
            <a:off x="727768" y="6356060"/>
            <a:ext cx="3767138" cy="15240"/>
          </a:xfrm>
          <a:prstGeom prst="rect">
            <a:avLst/>
          </a:prstGeom>
          <a:solidFill>
            <a:srgbClr val="373B48"/>
          </a:solidFill>
          <a:ln/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14078" y="554205"/>
            <a:ext cx="4594384" cy="401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39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Technical Approach</a:t>
            </a:r>
            <a:endParaRPr lang="en-US" sz="390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2906" y="347842"/>
            <a:ext cx="2179060" cy="1107519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634" y="2034699"/>
            <a:ext cx="642223" cy="77069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62207" y="2163048"/>
            <a:ext cx="1605558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Input Data</a:t>
            </a:r>
            <a:endParaRPr lang="en-US" sz="1600"/>
          </a:p>
        </p:txBody>
      </p:sp>
      <p:sp>
        <p:nvSpPr>
          <p:cNvPr id="6" name="Text 2"/>
          <p:cNvSpPr/>
          <p:nvPr/>
        </p:nvSpPr>
        <p:spPr>
          <a:xfrm>
            <a:off x="1462207" y="2440821"/>
            <a:ext cx="12476559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Faculty, rooms, subjects, student groups</a:t>
            </a:r>
            <a:endParaRPr lang="en-US" sz="160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634" y="2805390"/>
            <a:ext cx="642223" cy="77069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62207" y="2933740"/>
            <a:ext cx="1605558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Constraint Engine</a:t>
            </a:r>
            <a:endParaRPr lang="en-US" sz="1600"/>
          </a:p>
        </p:txBody>
      </p:sp>
      <p:sp>
        <p:nvSpPr>
          <p:cNvPr id="9" name="Text 4"/>
          <p:cNvSpPr/>
          <p:nvPr/>
        </p:nvSpPr>
        <p:spPr>
          <a:xfrm>
            <a:off x="1451574" y="3371001"/>
            <a:ext cx="12476559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Apply scheduling rules and limitations</a:t>
            </a:r>
            <a:endParaRPr lang="en-US" sz="160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634" y="3576082"/>
            <a:ext cx="642223" cy="77069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62207" y="3704431"/>
            <a:ext cx="1773436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Schedule Optimization</a:t>
            </a:r>
            <a:endParaRPr lang="en-US" sz="1600"/>
          </a:p>
        </p:txBody>
      </p:sp>
      <p:sp>
        <p:nvSpPr>
          <p:cNvPr id="12" name="Text 6"/>
          <p:cNvSpPr/>
          <p:nvPr/>
        </p:nvSpPr>
        <p:spPr>
          <a:xfrm>
            <a:off x="1451574" y="4115111"/>
            <a:ext cx="12476559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AI-driven resource allocation</a:t>
            </a:r>
            <a:endParaRPr lang="en-US" sz="160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634" y="4346773"/>
            <a:ext cx="642223" cy="77069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62207" y="4475123"/>
            <a:ext cx="1605558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Conflict Resolution</a:t>
            </a:r>
            <a:endParaRPr lang="en-US" sz="1600"/>
          </a:p>
        </p:txBody>
      </p:sp>
      <p:sp>
        <p:nvSpPr>
          <p:cNvPr id="15" name="Text 8"/>
          <p:cNvSpPr/>
          <p:nvPr/>
        </p:nvSpPr>
        <p:spPr>
          <a:xfrm>
            <a:off x="1451574" y="4832640"/>
            <a:ext cx="12476559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Automatic error detection and fixing</a:t>
            </a:r>
            <a:endParaRPr lang="en-US" sz="160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1634" y="5117465"/>
            <a:ext cx="642223" cy="770692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462207" y="5245814"/>
            <a:ext cx="1605558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Timetable Output</a:t>
            </a:r>
            <a:endParaRPr lang="en-US" sz="1600"/>
          </a:p>
        </p:txBody>
      </p:sp>
      <p:sp>
        <p:nvSpPr>
          <p:cNvPr id="18" name="Text 10"/>
          <p:cNvSpPr/>
          <p:nvPr/>
        </p:nvSpPr>
        <p:spPr>
          <a:xfrm>
            <a:off x="1451574" y="5683075"/>
            <a:ext cx="12476559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Clean, conflict-free schedules</a:t>
            </a:r>
            <a:endParaRPr lang="en-US" sz="1600"/>
          </a:p>
        </p:txBody>
      </p:sp>
      <p:sp>
        <p:nvSpPr>
          <p:cNvPr id="19" name="Shape 11"/>
          <p:cNvSpPr/>
          <p:nvPr/>
        </p:nvSpPr>
        <p:spPr>
          <a:xfrm>
            <a:off x="691635" y="6090666"/>
            <a:ext cx="4322444" cy="1277794"/>
          </a:xfrm>
          <a:prstGeom prst="roundRect">
            <a:avLst>
              <a:gd name="adj" fmla="val 5616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20" name="Text 12"/>
          <p:cNvSpPr/>
          <p:nvPr/>
        </p:nvSpPr>
        <p:spPr>
          <a:xfrm>
            <a:off x="827603" y="6168549"/>
            <a:ext cx="1605558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Core Algorithm</a:t>
            </a:r>
            <a:endParaRPr lang="en-US" sz="1600"/>
          </a:p>
        </p:txBody>
      </p:sp>
      <p:sp>
        <p:nvSpPr>
          <p:cNvPr id="21" name="Text 13"/>
          <p:cNvSpPr/>
          <p:nvPr/>
        </p:nvSpPr>
        <p:spPr>
          <a:xfrm>
            <a:off x="827603" y="6446322"/>
            <a:ext cx="4058126" cy="411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Generates conflict-free timetables by intelligently allocating subjects, faculty, rooms, and time slots while continuously checking constraints.</a:t>
            </a:r>
            <a:endParaRPr lang="en-US" sz="1600"/>
          </a:p>
        </p:txBody>
      </p:sp>
      <p:sp>
        <p:nvSpPr>
          <p:cNvPr id="22" name="Shape 14"/>
          <p:cNvSpPr/>
          <p:nvPr/>
        </p:nvSpPr>
        <p:spPr>
          <a:xfrm>
            <a:off x="5150048" y="6090666"/>
            <a:ext cx="4322444" cy="1277794"/>
          </a:xfrm>
          <a:prstGeom prst="roundRect">
            <a:avLst>
              <a:gd name="adj" fmla="val 5616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23" name="Text 15"/>
          <p:cNvSpPr/>
          <p:nvPr/>
        </p:nvSpPr>
        <p:spPr>
          <a:xfrm>
            <a:off x="5286018" y="6168549"/>
            <a:ext cx="1605558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Manual Override</a:t>
            </a:r>
            <a:endParaRPr lang="en-US" sz="1600"/>
          </a:p>
        </p:txBody>
      </p:sp>
      <p:sp>
        <p:nvSpPr>
          <p:cNvPr id="24" name="Text 16"/>
          <p:cNvSpPr/>
          <p:nvPr/>
        </p:nvSpPr>
        <p:spPr>
          <a:xfrm>
            <a:off x="5286018" y="6446322"/>
            <a:ext cx="4058245" cy="411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Handles holidays and special events by removing affected slots from availability lists, ensuring flexibility.</a:t>
            </a:r>
            <a:endParaRPr lang="en-US" sz="1600"/>
          </a:p>
        </p:txBody>
      </p:sp>
      <p:sp>
        <p:nvSpPr>
          <p:cNvPr id="25" name="Shape 17"/>
          <p:cNvSpPr/>
          <p:nvPr/>
        </p:nvSpPr>
        <p:spPr>
          <a:xfrm>
            <a:off x="9608582" y="6090666"/>
            <a:ext cx="4322444" cy="1277794"/>
          </a:xfrm>
          <a:prstGeom prst="roundRect">
            <a:avLst>
              <a:gd name="adj" fmla="val 5616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26" name="Text 18"/>
          <p:cNvSpPr/>
          <p:nvPr/>
        </p:nvSpPr>
        <p:spPr>
          <a:xfrm>
            <a:off x="9744551" y="6168549"/>
            <a:ext cx="1605558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Scalability</a:t>
            </a:r>
            <a:endParaRPr lang="en-US" sz="1600"/>
          </a:p>
        </p:txBody>
      </p:sp>
      <p:sp>
        <p:nvSpPr>
          <p:cNvPr id="27" name="Text 19"/>
          <p:cNvSpPr/>
          <p:nvPr/>
        </p:nvSpPr>
        <p:spPr>
          <a:xfrm>
            <a:off x="9744551" y="6446322"/>
            <a:ext cx="4058245" cy="411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OR-Tools constraint programming ensures the solution scales effectively for larger educational institutions.</a:t>
            </a:r>
            <a:endParaRPr lang="en-US" sz="1600"/>
          </a:p>
        </p:txBody>
      </p:sp>
      <p:sp>
        <p:nvSpPr>
          <p:cNvPr id="28" name="Text 20"/>
          <p:cNvSpPr/>
          <p:nvPr/>
        </p:nvSpPr>
        <p:spPr>
          <a:xfrm>
            <a:off x="691634" y="7533560"/>
            <a:ext cx="13247132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b="1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Team BugOFF</a:t>
            </a:r>
            <a:r>
              <a:rPr lang="en-US" sz="16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- Advanced algorithms meet educational excellence</a:t>
            </a:r>
            <a:endParaRPr lang="en-US" sz="160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6A30D9A-C382-7EB2-6408-8D6A3B28E9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767232"/>
            <a:ext cx="14630400" cy="523042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3036E0C1-490E-A714-AF28-196B03D75DA6}"/>
              </a:ext>
            </a:extLst>
          </p:cNvPr>
          <p:cNvGrpSpPr/>
          <p:nvPr/>
        </p:nvGrpSpPr>
        <p:grpSpPr>
          <a:xfrm>
            <a:off x="8475428" y="1955400"/>
            <a:ext cx="5491320" cy="3957027"/>
            <a:chOff x="8363695" y="1938830"/>
            <a:chExt cx="5603053" cy="4072453"/>
          </a:xfrm>
        </p:grpSpPr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ED3E6B27-9CDC-5E83-83B6-24CACD8A4384}"/>
                </a:ext>
              </a:extLst>
            </p:cNvPr>
            <p:cNvSpPr/>
            <p:nvPr/>
          </p:nvSpPr>
          <p:spPr>
            <a:xfrm>
              <a:off x="11325116" y="5238086"/>
              <a:ext cx="1121396" cy="751822"/>
            </a:xfrm>
            <a:prstGeom prst="roundRect">
              <a:avLst>
                <a:gd name="adj" fmla="val 10000"/>
              </a:avLst>
            </a:prstGeom>
            <a:solidFill>
              <a:srgbClr val="E2E4E9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BDB4BC8B-1571-40B2-0A04-59ACE256C829}"/>
                </a:ext>
              </a:extLst>
            </p:cNvPr>
            <p:cNvSpPr/>
            <p:nvPr/>
          </p:nvSpPr>
          <p:spPr>
            <a:xfrm>
              <a:off x="8363695" y="5167569"/>
              <a:ext cx="1121396" cy="751822"/>
            </a:xfrm>
            <a:prstGeom prst="roundRect">
              <a:avLst>
                <a:gd name="adj" fmla="val 10000"/>
              </a:avLst>
            </a:prstGeom>
            <a:solidFill>
              <a:srgbClr val="E2E4E9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A65F55AA-B22A-1B57-3F48-8AD7AE20C2E9}"/>
                </a:ext>
              </a:extLst>
            </p:cNvPr>
            <p:cNvSpPr/>
            <p:nvPr/>
          </p:nvSpPr>
          <p:spPr>
            <a:xfrm>
              <a:off x="9761618" y="5155196"/>
              <a:ext cx="1208389" cy="749042"/>
            </a:xfrm>
            <a:prstGeom prst="roundRect">
              <a:avLst>
                <a:gd name="adj" fmla="val 10000"/>
              </a:avLst>
            </a:prstGeom>
            <a:solidFill>
              <a:srgbClr val="E2E4E9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56F56A82-9EF0-2697-E6F0-5B25D856D8C5}"/>
                </a:ext>
              </a:extLst>
            </p:cNvPr>
            <p:cNvSpPr/>
            <p:nvPr/>
          </p:nvSpPr>
          <p:spPr>
            <a:xfrm>
              <a:off x="12720505" y="5228693"/>
              <a:ext cx="1197922" cy="685906"/>
            </a:xfrm>
            <a:prstGeom prst="roundRect">
              <a:avLst>
                <a:gd name="adj" fmla="val 10000"/>
              </a:avLst>
            </a:prstGeom>
            <a:solidFill>
              <a:srgbClr val="E2E4E9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13676C78-486C-1ECD-27B5-61273636647D}"/>
                </a:ext>
              </a:extLst>
            </p:cNvPr>
            <p:cNvSpPr/>
            <p:nvPr/>
          </p:nvSpPr>
          <p:spPr>
            <a:xfrm>
              <a:off x="11611191" y="3787540"/>
              <a:ext cx="1716336" cy="1014317"/>
            </a:xfrm>
            <a:prstGeom prst="roundRect">
              <a:avLst>
                <a:gd name="adj" fmla="val 10000"/>
              </a:avLst>
            </a:prstGeom>
            <a:solidFill>
              <a:srgbClr val="E2E4E9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30" name="Straight Connector 3">
              <a:extLst>
                <a:ext uri="{FF2B5EF4-FFF2-40B4-BE49-F238E27FC236}">
                  <a16:creationId xmlns:a16="http://schemas.microsoft.com/office/drawing/2014/main" id="{63142D85-32C9-1EC9-FFB5-EA46389C8757}"/>
                </a:ext>
              </a:extLst>
            </p:cNvPr>
            <p:cNvSpPr/>
            <p:nvPr/>
          </p:nvSpPr>
          <p:spPr>
            <a:xfrm>
              <a:off x="12621809" y="4853130"/>
              <a:ext cx="681217" cy="39417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259661"/>
                  </a:lnTo>
                  <a:lnTo>
                    <a:pt x="681217" y="259661"/>
                  </a:lnTo>
                  <a:lnTo>
                    <a:pt x="681217" y="394170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31" name="Straight Connector 4">
              <a:extLst>
                <a:ext uri="{FF2B5EF4-FFF2-40B4-BE49-F238E27FC236}">
                  <a16:creationId xmlns:a16="http://schemas.microsoft.com/office/drawing/2014/main" id="{646DD928-F34A-F8E4-1B9C-0E9E18638C8C}"/>
                </a:ext>
              </a:extLst>
            </p:cNvPr>
            <p:cNvSpPr/>
            <p:nvPr/>
          </p:nvSpPr>
          <p:spPr>
            <a:xfrm>
              <a:off x="11913796" y="4834721"/>
              <a:ext cx="708013" cy="41245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708013" y="0"/>
                  </a:moveTo>
                  <a:lnTo>
                    <a:pt x="708013" y="277944"/>
                  </a:lnTo>
                  <a:lnTo>
                    <a:pt x="0" y="277944"/>
                  </a:lnTo>
                  <a:lnTo>
                    <a:pt x="0" y="412454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Straight Connector 5">
              <a:extLst>
                <a:ext uri="{FF2B5EF4-FFF2-40B4-BE49-F238E27FC236}">
                  <a16:creationId xmlns:a16="http://schemas.microsoft.com/office/drawing/2014/main" id="{247BD36B-A519-3AF2-8164-D7BF79F54365}"/>
                </a:ext>
              </a:extLst>
            </p:cNvPr>
            <p:cNvSpPr/>
            <p:nvPr/>
          </p:nvSpPr>
          <p:spPr>
            <a:xfrm>
              <a:off x="11178985" y="3368181"/>
              <a:ext cx="1477957" cy="422282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287773"/>
                  </a:lnTo>
                  <a:lnTo>
                    <a:pt x="1477957" y="287773"/>
                  </a:lnTo>
                  <a:lnTo>
                    <a:pt x="1477957" y="422282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3" name="Straight Connector 6">
              <a:extLst>
                <a:ext uri="{FF2B5EF4-FFF2-40B4-BE49-F238E27FC236}">
                  <a16:creationId xmlns:a16="http://schemas.microsoft.com/office/drawing/2014/main" id="{D6F09615-C003-E5E3-FE24-4FDBD6113B1F}"/>
                </a:ext>
              </a:extLst>
            </p:cNvPr>
            <p:cNvSpPr/>
            <p:nvPr/>
          </p:nvSpPr>
          <p:spPr>
            <a:xfrm>
              <a:off x="9697775" y="4743258"/>
              <a:ext cx="657992" cy="42431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289801"/>
                  </a:lnTo>
                  <a:lnTo>
                    <a:pt x="657992" y="289801"/>
                  </a:lnTo>
                  <a:lnTo>
                    <a:pt x="657992" y="424310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Straight Connector 7">
              <a:extLst>
                <a:ext uri="{FF2B5EF4-FFF2-40B4-BE49-F238E27FC236}">
                  <a16:creationId xmlns:a16="http://schemas.microsoft.com/office/drawing/2014/main" id="{AF42A42F-1381-19E6-18B9-27150EAE2C3B}"/>
                </a:ext>
              </a:extLst>
            </p:cNvPr>
            <p:cNvSpPr/>
            <p:nvPr/>
          </p:nvSpPr>
          <p:spPr>
            <a:xfrm>
              <a:off x="8952723" y="4745286"/>
              <a:ext cx="744566" cy="422282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744566" y="0"/>
                  </a:moveTo>
                  <a:lnTo>
                    <a:pt x="744566" y="287773"/>
                  </a:lnTo>
                  <a:lnTo>
                    <a:pt x="0" y="287773"/>
                  </a:lnTo>
                  <a:lnTo>
                    <a:pt x="0" y="422282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Straight Connector 8">
              <a:extLst>
                <a:ext uri="{FF2B5EF4-FFF2-40B4-BE49-F238E27FC236}">
                  <a16:creationId xmlns:a16="http://schemas.microsoft.com/office/drawing/2014/main" id="{A8574710-5841-2737-2C04-7564F2866A08}"/>
                </a:ext>
              </a:extLst>
            </p:cNvPr>
            <p:cNvSpPr/>
            <p:nvPr/>
          </p:nvSpPr>
          <p:spPr>
            <a:xfrm>
              <a:off x="9697289" y="3368181"/>
              <a:ext cx="1481696" cy="422282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481696" y="0"/>
                  </a:moveTo>
                  <a:lnTo>
                    <a:pt x="1481696" y="287773"/>
                  </a:lnTo>
                  <a:lnTo>
                    <a:pt x="0" y="287773"/>
                  </a:lnTo>
                  <a:lnTo>
                    <a:pt x="0" y="422282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0DBC27A0-B802-6919-8392-936F319FE62C}"/>
                </a:ext>
              </a:extLst>
            </p:cNvPr>
            <p:cNvSpPr/>
            <p:nvPr/>
          </p:nvSpPr>
          <p:spPr>
            <a:xfrm>
              <a:off x="9638766" y="1938830"/>
              <a:ext cx="2830593" cy="1286874"/>
            </a:xfrm>
            <a:prstGeom prst="roundRect">
              <a:avLst>
                <a:gd name="adj" fmla="val 10000"/>
              </a:avLst>
            </a:prstGeom>
            <a:solidFill>
              <a:srgbClr val="E2E4E9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FE490D5C-1752-E40A-F8CC-414A49AB4642}"/>
                </a:ext>
              </a:extLst>
            </p:cNvPr>
            <p:cNvGrpSpPr/>
            <p:nvPr/>
          </p:nvGrpSpPr>
          <p:grpSpPr>
            <a:xfrm>
              <a:off x="9744551" y="2054256"/>
              <a:ext cx="2830593" cy="1307261"/>
              <a:chOff x="1409444" y="427922"/>
              <a:chExt cx="3076472" cy="1421775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FDE56060-C31D-9407-0CC5-4A76AAF116FF}"/>
                  </a:ext>
                </a:extLst>
              </p:cNvPr>
              <p:cNvSpPr/>
              <p:nvPr/>
            </p:nvSpPr>
            <p:spPr>
              <a:xfrm>
                <a:off x="1409444" y="427922"/>
                <a:ext cx="3076472" cy="1421775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63" name="Rectangle: Rounded Corners 11">
                <a:extLst>
                  <a:ext uri="{FF2B5EF4-FFF2-40B4-BE49-F238E27FC236}">
                    <a16:creationId xmlns:a16="http://schemas.microsoft.com/office/drawing/2014/main" id="{162F197C-1ADB-A8F2-E00B-74F09EF4D1D7}"/>
                  </a:ext>
                </a:extLst>
              </p:cNvPr>
              <p:cNvSpPr txBox="1"/>
              <p:nvPr/>
            </p:nvSpPr>
            <p:spPr>
              <a:xfrm>
                <a:off x="1451086" y="469564"/>
                <a:ext cx="2993188" cy="133849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3820" tIns="83820" rIns="83820" bIns="83820" numCol="1" spcCol="1270" anchor="ctr" anchorCtr="0">
                <a:noAutofit/>
              </a:bodyPr>
              <a:lstStyle/>
              <a:p>
                <a:pPr marL="0" lvl="0" indent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200" kern="1200">
                    <a:latin typeface="Funnel Sans" panose="020B0604020202020204" charset="0"/>
                  </a:rPr>
                  <a:t>Programming Languages</a:t>
                </a:r>
                <a:endParaRPr lang="en-IN" sz="2200" kern="1200">
                  <a:latin typeface="Funnel Sans" panose="020B0604020202020204" charset="0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45F0118-320B-FD11-4580-511D7B8B3F1D}"/>
                </a:ext>
              </a:extLst>
            </p:cNvPr>
            <p:cNvGrpSpPr/>
            <p:nvPr/>
          </p:nvGrpSpPr>
          <p:grpSpPr>
            <a:xfrm>
              <a:off x="8454593" y="5249533"/>
              <a:ext cx="1111922" cy="711344"/>
              <a:chOff x="165456" y="3612939"/>
              <a:chExt cx="1111922" cy="711344"/>
            </a:xfrm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5C9E6A07-BD92-CB4A-AF30-453DC7891628}"/>
                  </a:ext>
                </a:extLst>
              </p:cNvPr>
              <p:cNvSpPr/>
              <p:nvPr/>
            </p:nvSpPr>
            <p:spPr>
              <a:xfrm>
                <a:off x="165456" y="3612939"/>
                <a:ext cx="1111922" cy="711344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59" name="Rectangle: Rounded Corners 17">
                <a:extLst>
                  <a:ext uri="{FF2B5EF4-FFF2-40B4-BE49-F238E27FC236}">
                    <a16:creationId xmlns:a16="http://schemas.microsoft.com/office/drawing/2014/main" id="{A935AFDB-7B57-6D47-38E8-396D0E456050}"/>
                  </a:ext>
                </a:extLst>
              </p:cNvPr>
              <p:cNvSpPr txBox="1"/>
              <p:nvPr/>
            </p:nvSpPr>
            <p:spPr>
              <a:xfrm>
                <a:off x="186291" y="3633774"/>
                <a:ext cx="1070252" cy="66967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3820" tIns="83820" rIns="83820" bIns="83820" numCol="1" spcCol="1270" anchor="ctr" anchorCtr="0">
                <a:noAutofit/>
              </a:bodyPr>
              <a:lstStyle/>
              <a:p>
                <a:pPr marL="0" lvl="0" indent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200" kern="1200">
                    <a:latin typeface="Funnel Sans" panose="020B0604020202020204" charset="0"/>
                  </a:rPr>
                  <a:t>HTML</a:t>
                </a:r>
                <a:endParaRPr lang="en-IN" sz="2200" kern="1200">
                  <a:latin typeface="Funnel Sans" panose="020B0604020202020204" charset="0"/>
                </a:endParaRP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0990778-2534-6EE3-D718-A050B86A3C70}"/>
                </a:ext>
              </a:extLst>
            </p:cNvPr>
            <p:cNvGrpSpPr/>
            <p:nvPr/>
          </p:nvGrpSpPr>
          <p:grpSpPr>
            <a:xfrm>
              <a:off x="9844487" y="5228693"/>
              <a:ext cx="1166472" cy="711537"/>
              <a:chOff x="1540740" y="3614967"/>
              <a:chExt cx="1166472" cy="711537"/>
            </a:xfrm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2723F78A-D31F-3DF0-7486-086D54D28F50}"/>
                  </a:ext>
                </a:extLst>
              </p:cNvPr>
              <p:cNvSpPr/>
              <p:nvPr/>
            </p:nvSpPr>
            <p:spPr>
              <a:xfrm>
                <a:off x="1540740" y="3614967"/>
                <a:ext cx="1166472" cy="711537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57" name="Rectangle: Rounded Corners 20">
                <a:extLst>
                  <a:ext uri="{FF2B5EF4-FFF2-40B4-BE49-F238E27FC236}">
                    <a16:creationId xmlns:a16="http://schemas.microsoft.com/office/drawing/2014/main" id="{94579574-48C8-3C38-782E-FC9082C29D68}"/>
                  </a:ext>
                </a:extLst>
              </p:cNvPr>
              <p:cNvSpPr txBox="1"/>
              <p:nvPr/>
            </p:nvSpPr>
            <p:spPr>
              <a:xfrm>
                <a:off x="1561580" y="3635807"/>
                <a:ext cx="1124792" cy="66985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3820" tIns="83820" rIns="83820" bIns="83820" numCol="1" spcCol="1270" anchor="ctr" anchorCtr="0">
                <a:noAutofit/>
              </a:bodyPr>
              <a:lstStyle/>
              <a:p>
                <a:pPr marL="0" lvl="0" indent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200" kern="1200">
                    <a:latin typeface="Funnel Sans" panose="020B0604020202020204" charset="0"/>
                  </a:rPr>
                  <a:t>CSS</a:t>
                </a:r>
                <a:endParaRPr lang="en-IN" sz="2200" kern="1200">
                  <a:latin typeface="Funnel Sans" panose="020B0604020202020204" charset="0"/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A7010CC-CC5C-A0F1-B1FF-508F4F2E069A}"/>
                </a:ext>
              </a:extLst>
            </p:cNvPr>
            <p:cNvGrpSpPr/>
            <p:nvPr/>
          </p:nvGrpSpPr>
          <p:grpSpPr>
            <a:xfrm>
              <a:off x="11718971" y="3865413"/>
              <a:ext cx="1805675" cy="966831"/>
              <a:chOff x="3522799" y="2271981"/>
              <a:chExt cx="1805675" cy="966831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CE98F273-545B-90C6-2B92-C21AAE6849CE}"/>
                  </a:ext>
                </a:extLst>
              </p:cNvPr>
              <p:cNvSpPr/>
              <p:nvPr/>
            </p:nvSpPr>
            <p:spPr>
              <a:xfrm>
                <a:off x="3522799" y="2271981"/>
                <a:ext cx="1805675" cy="966831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55" name="Rectangle: Rounded Corners 23">
                <a:extLst>
                  <a:ext uri="{FF2B5EF4-FFF2-40B4-BE49-F238E27FC236}">
                    <a16:creationId xmlns:a16="http://schemas.microsoft.com/office/drawing/2014/main" id="{709CB6D0-DD65-1EE2-7B40-F2ED6746A0B9}"/>
                  </a:ext>
                </a:extLst>
              </p:cNvPr>
              <p:cNvSpPr txBox="1"/>
              <p:nvPr/>
            </p:nvSpPr>
            <p:spPr>
              <a:xfrm>
                <a:off x="3551117" y="2300299"/>
                <a:ext cx="1749039" cy="91019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3820" tIns="83820" rIns="83820" bIns="83820" numCol="1" spcCol="1270" anchor="ctr" anchorCtr="0">
                <a:noAutofit/>
              </a:bodyPr>
              <a:lstStyle/>
              <a:p>
                <a:pPr marL="0" lvl="0" indent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200" kern="1200">
                    <a:latin typeface="Funnel Sans" panose="020B0604020202020204" charset="0"/>
                  </a:rPr>
                  <a:t>Backend</a:t>
                </a:r>
                <a:endParaRPr lang="en-IN" sz="2200" kern="1200">
                  <a:latin typeface="Funnel Sans" panose="020B0604020202020204" charset="0"/>
                </a:endParaRP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40AC645-C0BF-5407-3141-7D473BE48168}"/>
                </a:ext>
              </a:extLst>
            </p:cNvPr>
            <p:cNvGrpSpPr/>
            <p:nvPr/>
          </p:nvGrpSpPr>
          <p:grpSpPr>
            <a:xfrm>
              <a:off x="11403797" y="5318618"/>
              <a:ext cx="1171065" cy="692665"/>
              <a:chOff x="3118662" y="3651267"/>
              <a:chExt cx="1197922" cy="685906"/>
            </a:xfrm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71747EAA-C555-2AB6-6244-276CAD1A9A1E}"/>
                  </a:ext>
                </a:extLst>
              </p:cNvPr>
              <p:cNvSpPr/>
              <p:nvPr/>
            </p:nvSpPr>
            <p:spPr>
              <a:xfrm>
                <a:off x="3118662" y="3651267"/>
                <a:ext cx="1197922" cy="685906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53" name="Rectangle: Rounded Corners 26">
                <a:extLst>
                  <a:ext uri="{FF2B5EF4-FFF2-40B4-BE49-F238E27FC236}">
                    <a16:creationId xmlns:a16="http://schemas.microsoft.com/office/drawing/2014/main" id="{24E9AE85-AD4C-1B45-EA5D-590AEB23284B}"/>
                  </a:ext>
                </a:extLst>
              </p:cNvPr>
              <p:cNvSpPr txBox="1"/>
              <p:nvPr/>
            </p:nvSpPr>
            <p:spPr>
              <a:xfrm>
                <a:off x="3138752" y="3671357"/>
                <a:ext cx="1157742" cy="64572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3820" tIns="83820" rIns="83820" bIns="83820" numCol="1" spcCol="1270" anchor="ctr" anchorCtr="0">
                <a:noAutofit/>
              </a:bodyPr>
              <a:lstStyle/>
              <a:p>
                <a:pPr marL="0" lvl="0" indent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000" kern="1200">
                    <a:latin typeface="Funnel Sans" panose="020B0604020202020204" charset="0"/>
                  </a:rPr>
                  <a:t>Python</a:t>
                </a:r>
                <a:endParaRPr lang="en-IN" sz="2000" kern="1200">
                  <a:latin typeface="Funnel Sans" panose="020B0604020202020204" charset="0"/>
                </a:endParaRP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5E6B4B0E-8A61-2BA3-72AF-3CF67F539CAA}"/>
                </a:ext>
              </a:extLst>
            </p:cNvPr>
            <p:cNvGrpSpPr/>
            <p:nvPr/>
          </p:nvGrpSpPr>
          <p:grpSpPr>
            <a:xfrm>
              <a:off x="12814403" y="5297217"/>
              <a:ext cx="1152345" cy="694416"/>
              <a:chOff x="4530682" y="3632983"/>
              <a:chExt cx="1152345" cy="694416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AFD6C32B-BD77-BF81-C783-C5791563D4BC}"/>
                  </a:ext>
                </a:extLst>
              </p:cNvPr>
              <p:cNvSpPr/>
              <p:nvPr/>
            </p:nvSpPr>
            <p:spPr>
              <a:xfrm>
                <a:off x="4530682" y="3632983"/>
                <a:ext cx="1152345" cy="694416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51" name="Rectangle: Rounded Corners 29">
                <a:extLst>
                  <a:ext uri="{FF2B5EF4-FFF2-40B4-BE49-F238E27FC236}">
                    <a16:creationId xmlns:a16="http://schemas.microsoft.com/office/drawing/2014/main" id="{4C9146B7-A582-660C-A35C-F4032EBE0500}"/>
                  </a:ext>
                </a:extLst>
              </p:cNvPr>
              <p:cNvSpPr txBox="1"/>
              <p:nvPr/>
            </p:nvSpPr>
            <p:spPr>
              <a:xfrm>
                <a:off x="4551021" y="3653322"/>
                <a:ext cx="1111667" cy="65373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3820" tIns="83820" rIns="83820" bIns="83820" numCol="1" spcCol="1270" anchor="ctr" anchorCtr="0">
                <a:noAutofit/>
              </a:bodyPr>
              <a:lstStyle/>
              <a:p>
                <a:pPr marL="0" lvl="0" indent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200" kern="1200">
                    <a:latin typeface="Funnel Sans" panose="020B0604020202020204" charset="0"/>
                  </a:rPr>
                  <a:t>SQL</a:t>
                </a:r>
                <a:endParaRPr lang="en-IN" sz="2200" kern="1200">
                  <a:latin typeface="Funnel Sans" panose="020B0604020202020204" charset="0"/>
                </a:endParaRPr>
              </a:p>
            </p:txBody>
          </p:sp>
        </p:grpSp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390650AA-5369-B6C6-D3C1-59A98BBA7FCC}"/>
                </a:ext>
              </a:extLst>
            </p:cNvPr>
            <p:cNvSpPr/>
            <p:nvPr/>
          </p:nvSpPr>
          <p:spPr>
            <a:xfrm>
              <a:off x="8802947" y="3745649"/>
              <a:ext cx="1744383" cy="874582"/>
            </a:xfrm>
            <a:prstGeom prst="roundRect">
              <a:avLst>
                <a:gd name="adj" fmla="val 10000"/>
              </a:avLst>
            </a:prstGeom>
            <a:solidFill>
              <a:srgbClr val="E2E4E9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3548563-B42C-3B66-5044-6E00C2B36E10}"/>
                </a:ext>
              </a:extLst>
            </p:cNvPr>
            <p:cNvGrpSpPr/>
            <p:nvPr/>
          </p:nvGrpSpPr>
          <p:grpSpPr>
            <a:xfrm>
              <a:off x="8902798" y="3825214"/>
              <a:ext cx="1801935" cy="925834"/>
              <a:chOff x="566885" y="2271981"/>
              <a:chExt cx="1798197" cy="918675"/>
            </a:xfrm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0FDE1C91-B7CA-72B8-DC6D-A97C9F2467B4}"/>
                  </a:ext>
                </a:extLst>
              </p:cNvPr>
              <p:cNvSpPr/>
              <p:nvPr/>
            </p:nvSpPr>
            <p:spPr>
              <a:xfrm>
                <a:off x="566885" y="2271981"/>
                <a:ext cx="1798197" cy="918675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61" name="Rectangle: Rounded Corners 14">
                <a:extLst>
                  <a:ext uri="{FF2B5EF4-FFF2-40B4-BE49-F238E27FC236}">
                    <a16:creationId xmlns:a16="http://schemas.microsoft.com/office/drawing/2014/main" id="{9AD347EA-0A7F-FFCA-6F0C-F34E2EE38536}"/>
                  </a:ext>
                </a:extLst>
              </p:cNvPr>
              <p:cNvSpPr txBox="1"/>
              <p:nvPr/>
            </p:nvSpPr>
            <p:spPr>
              <a:xfrm>
                <a:off x="593792" y="2298888"/>
                <a:ext cx="1744383" cy="86486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83820" tIns="83820" rIns="83820" bIns="83820" numCol="1" spcCol="1270" anchor="ctr" anchorCtr="0">
                <a:noAutofit/>
              </a:bodyPr>
              <a:lstStyle/>
              <a:p>
                <a:pPr marL="0" lvl="0" indent="0" algn="ctr" defTabSz="9779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200" kern="1200">
                    <a:latin typeface="Funnel Sans" panose="020B0604020202020204" charset="0"/>
                  </a:rPr>
                  <a:t>Front End</a:t>
                </a:r>
                <a:endParaRPr lang="en-IN" sz="2200" kern="1200">
                  <a:latin typeface="Funnel Sans" panose="020B0604020202020204" charset="0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1914" y="123961"/>
            <a:ext cx="2555975" cy="129917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790108" y="698222"/>
            <a:ext cx="3380184" cy="616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38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Feasibility and Viability</a:t>
            </a:r>
            <a:endParaRPr lang="en-US" sz="3800"/>
          </a:p>
        </p:txBody>
      </p:sp>
      <p:sp>
        <p:nvSpPr>
          <p:cNvPr id="5" name="Text 1"/>
          <p:cNvSpPr/>
          <p:nvPr/>
        </p:nvSpPr>
        <p:spPr>
          <a:xfrm>
            <a:off x="557927" y="1353048"/>
            <a:ext cx="1554242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000" i="1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Market</a:t>
            </a:r>
            <a:r>
              <a:rPr lang="en-US" sz="20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 </a:t>
            </a:r>
            <a:r>
              <a:rPr lang="en-US" sz="2000" i="1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Analysis</a:t>
            </a:r>
            <a:endParaRPr lang="en-US" sz="2000" i="1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928" y="1718377"/>
            <a:ext cx="4232180" cy="423218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57927" y="6179753"/>
            <a:ext cx="6630948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5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global education scheduling software market is experiencing rapid growth, with institutions increasingly adopting digital solutions for administrative efficiency.</a:t>
            </a:r>
            <a:endParaRPr lang="en-US" sz="1500"/>
          </a:p>
        </p:txBody>
      </p:sp>
      <p:sp>
        <p:nvSpPr>
          <p:cNvPr id="8" name="Text 3"/>
          <p:cNvSpPr/>
          <p:nvPr/>
        </p:nvSpPr>
        <p:spPr>
          <a:xfrm>
            <a:off x="557927" y="6861419"/>
            <a:ext cx="3250763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78%</a:t>
            </a:r>
            <a:endParaRPr lang="en-US" sz="2650"/>
          </a:p>
        </p:txBody>
      </p:sp>
      <p:sp>
        <p:nvSpPr>
          <p:cNvPr id="9" name="Text 4"/>
          <p:cNvSpPr/>
          <p:nvPr/>
        </p:nvSpPr>
        <p:spPr>
          <a:xfrm>
            <a:off x="1535668" y="7238786"/>
            <a:ext cx="1295162" cy="161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5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Time Saved</a:t>
            </a:r>
            <a:endParaRPr lang="en-US" sz="1500"/>
          </a:p>
        </p:txBody>
      </p:sp>
      <p:sp>
        <p:nvSpPr>
          <p:cNvPr id="10" name="Text 5"/>
          <p:cNvSpPr/>
          <p:nvPr/>
        </p:nvSpPr>
        <p:spPr>
          <a:xfrm>
            <a:off x="557867" y="7536429"/>
            <a:ext cx="3250763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Reduction in manual scheduling effort</a:t>
            </a:r>
            <a:endParaRPr lang="en-US" sz="1400"/>
          </a:p>
        </p:txBody>
      </p:sp>
      <p:sp>
        <p:nvSpPr>
          <p:cNvPr id="11" name="Text 6"/>
          <p:cNvSpPr/>
          <p:nvPr/>
        </p:nvSpPr>
        <p:spPr>
          <a:xfrm>
            <a:off x="3938052" y="6861419"/>
            <a:ext cx="3250763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92%</a:t>
            </a:r>
            <a:endParaRPr lang="en-US" sz="2650"/>
          </a:p>
        </p:txBody>
      </p:sp>
      <p:sp>
        <p:nvSpPr>
          <p:cNvPr id="12" name="Text 7"/>
          <p:cNvSpPr/>
          <p:nvPr/>
        </p:nvSpPr>
        <p:spPr>
          <a:xfrm>
            <a:off x="4915853" y="7238787"/>
            <a:ext cx="1295162" cy="161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50"/>
              </a:lnSpc>
              <a:buNone/>
            </a:pPr>
            <a:r>
              <a:rPr lang="en-US" sz="15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Accuracy Rate</a:t>
            </a:r>
            <a:endParaRPr lang="en-US" sz="1500"/>
          </a:p>
        </p:txBody>
      </p:sp>
      <p:sp>
        <p:nvSpPr>
          <p:cNvPr id="13" name="Text 8"/>
          <p:cNvSpPr/>
          <p:nvPr/>
        </p:nvSpPr>
        <p:spPr>
          <a:xfrm>
            <a:off x="3938051" y="7531378"/>
            <a:ext cx="3250763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Conflict-free schedule generation</a:t>
            </a:r>
            <a:endParaRPr lang="en-US" sz="1400"/>
          </a:p>
        </p:txBody>
      </p:sp>
      <p:sp>
        <p:nvSpPr>
          <p:cNvPr id="14" name="Text 9"/>
          <p:cNvSpPr/>
          <p:nvPr/>
        </p:nvSpPr>
        <p:spPr>
          <a:xfrm>
            <a:off x="7449145" y="1952685"/>
            <a:ext cx="1879640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4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Implementation Strategy</a:t>
            </a:r>
            <a:endParaRPr lang="en-US" sz="2400"/>
          </a:p>
        </p:txBody>
      </p:sp>
      <p:sp>
        <p:nvSpPr>
          <p:cNvPr id="15" name="Shape 10"/>
          <p:cNvSpPr/>
          <p:nvPr/>
        </p:nvSpPr>
        <p:spPr>
          <a:xfrm>
            <a:off x="7391400" y="2597733"/>
            <a:ext cx="290869" cy="301109"/>
          </a:xfrm>
          <a:prstGeom prst="roundRect">
            <a:avLst>
              <a:gd name="adj" fmla="val 18668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7420272" y="2702424"/>
            <a:ext cx="233124" cy="26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7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1700"/>
          </a:p>
        </p:txBody>
      </p:sp>
      <p:sp>
        <p:nvSpPr>
          <p:cNvPr id="17" name="Text 12"/>
          <p:cNvSpPr/>
          <p:nvPr/>
        </p:nvSpPr>
        <p:spPr>
          <a:xfrm>
            <a:off x="7785854" y="2662595"/>
            <a:ext cx="1295162" cy="161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5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Pilot Testing</a:t>
            </a:r>
            <a:endParaRPr lang="en-US" sz="1500"/>
          </a:p>
        </p:txBody>
      </p:sp>
      <p:sp>
        <p:nvSpPr>
          <p:cNvPr id="18" name="Text 13"/>
          <p:cNvSpPr/>
          <p:nvPr/>
        </p:nvSpPr>
        <p:spPr>
          <a:xfrm>
            <a:off x="7785854" y="2837727"/>
            <a:ext cx="6294239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Start with small institutions to refine algorithms and user interface</a:t>
            </a:r>
            <a:endParaRPr lang="en-US" sz="1200"/>
          </a:p>
        </p:txBody>
      </p:sp>
      <p:sp>
        <p:nvSpPr>
          <p:cNvPr id="19" name="Shape 14"/>
          <p:cNvSpPr/>
          <p:nvPr/>
        </p:nvSpPr>
        <p:spPr>
          <a:xfrm>
            <a:off x="7391399" y="3282794"/>
            <a:ext cx="290869" cy="269551"/>
          </a:xfrm>
          <a:prstGeom prst="roundRect">
            <a:avLst>
              <a:gd name="adj" fmla="val 18668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20" name="Text 15"/>
          <p:cNvSpPr/>
          <p:nvPr/>
        </p:nvSpPr>
        <p:spPr>
          <a:xfrm>
            <a:off x="7461228" y="3364143"/>
            <a:ext cx="155377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1600"/>
          </a:p>
        </p:txBody>
      </p:sp>
      <p:sp>
        <p:nvSpPr>
          <p:cNvPr id="21" name="Text 16"/>
          <p:cNvSpPr/>
          <p:nvPr/>
        </p:nvSpPr>
        <p:spPr>
          <a:xfrm>
            <a:off x="7785854" y="3331291"/>
            <a:ext cx="1837422" cy="71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250"/>
              </a:lnSpc>
            </a:pPr>
            <a:r>
              <a:rPr lang="en-US" sz="1500">
                <a:solidFill>
                  <a:srgbClr val="52586B"/>
                </a:solidFill>
                <a:latin typeface="Mona Sans Semi Bold"/>
              </a:rPr>
              <a:t>Gradual Scaling</a:t>
            </a:r>
            <a:endParaRPr lang="en-US" sz="1500"/>
          </a:p>
        </p:txBody>
      </p:sp>
      <p:sp>
        <p:nvSpPr>
          <p:cNvPr id="22" name="Text 17"/>
          <p:cNvSpPr/>
          <p:nvPr/>
        </p:nvSpPr>
        <p:spPr>
          <a:xfrm>
            <a:off x="7785854" y="3554271"/>
            <a:ext cx="6294239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Expand to larger institutions with enhanced OR-Tools integration</a:t>
            </a:r>
            <a:endParaRPr lang="en-US" sz="1200"/>
          </a:p>
        </p:txBody>
      </p:sp>
      <p:sp>
        <p:nvSpPr>
          <p:cNvPr id="23" name="Shape 18"/>
          <p:cNvSpPr/>
          <p:nvPr/>
        </p:nvSpPr>
        <p:spPr>
          <a:xfrm>
            <a:off x="7391400" y="3975020"/>
            <a:ext cx="290869" cy="269551"/>
          </a:xfrm>
          <a:prstGeom prst="roundRect">
            <a:avLst>
              <a:gd name="adj" fmla="val 18668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24" name="Text 19"/>
          <p:cNvSpPr/>
          <p:nvPr/>
        </p:nvSpPr>
        <p:spPr>
          <a:xfrm>
            <a:off x="7470136" y="4071817"/>
            <a:ext cx="155377" cy="194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16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1600"/>
          </a:p>
        </p:txBody>
      </p:sp>
      <p:sp>
        <p:nvSpPr>
          <p:cNvPr id="25" name="Text 20"/>
          <p:cNvSpPr/>
          <p:nvPr/>
        </p:nvSpPr>
        <p:spPr>
          <a:xfrm>
            <a:off x="7785854" y="4010620"/>
            <a:ext cx="1295162" cy="161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5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Risk</a:t>
            </a:r>
            <a:r>
              <a:rPr lang="en-US" sz="10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 </a:t>
            </a:r>
            <a:r>
              <a:rPr lang="en-US" sz="15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Mitigation</a:t>
            </a:r>
            <a:endParaRPr lang="en-US" sz="1500"/>
          </a:p>
        </p:txBody>
      </p:sp>
      <p:sp>
        <p:nvSpPr>
          <p:cNvPr id="26" name="Text 21"/>
          <p:cNvSpPr/>
          <p:nvPr/>
        </p:nvSpPr>
        <p:spPr>
          <a:xfrm>
            <a:off x="7785854" y="4180437"/>
            <a:ext cx="6294239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Backup manual override systems and comprehensive user training programs</a:t>
            </a:r>
            <a:endParaRPr lang="en-US" sz="1200"/>
          </a:p>
        </p:txBody>
      </p:sp>
      <p:sp>
        <p:nvSpPr>
          <p:cNvPr id="27" name="Shape 22"/>
          <p:cNvSpPr/>
          <p:nvPr/>
        </p:nvSpPr>
        <p:spPr>
          <a:xfrm>
            <a:off x="7267932" y="5369482"/>
            <a:ext cx="6630948" cy="978791"/>
          </a:xfrm>
          <a:prstGeom prst="roundRect">
            <a:avLst>
              <a:gd name="adj" fmla="val 7182"/>
            </a:avLst>
          </a:prstGeom>
          <a:solidFill>
            <a:srgbClr val="D4D6DE"/>
          </a:solidFill>
          <a:ln/>
        </p:spPr>
      </p:sp>
      <p:sp>
        <p:nvSpPr>
          <p:cNvPr id="29" name="Text 23"/>
          <p:cNvSpPr/>
          <p:nvPr/>
        </p:nvSpPr>
        <p:spPr>
          <a:xfrm>
            <a:off x="7488019" y="5630047"/>
            <a:ext cx="6190774" cy="834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600" b="1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Key Challenge:</a:t>
            </a:r>
            <a:r>
              <a:rPr lang="en-US" sz="160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Adapting to diverse institutional scheduling preferences requires flexible algorithm parameters and extensive customization options.</a:t>
            </a:r>
            <a:endParaRPr lang="en-US" sz="16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D324538-7346-E66A-C9FC-BC03C15963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767232"/>
            <a:ext cx="14630400" cy="523042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96596" y="816929"/>
            <a:ext cx="6237205" cy="648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50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Impact and Benefits</a:t>
            </a:r>
            <a:endParaRPr lang="en-US" sz="500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84794" y="20849"/>
            <a:ext cx="2610499" cy="132677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086933" y="2681122"/>
            <a:ext cx="2392442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50"/>
              </a:lnSpc>
              <a:buNone/>
            </a:pPr>
            <a:r>
              <a:rPr lang="en-US" sz="22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Administrative Efficiency</a:t>
            </a:r>
            <a:endParaRPr lang="en-US" sz="2200"/>
          </a:p>
        </p:txBody>
      </p:sp>
      <p:sp>
        <p:nvSpPr>
          <p:cNvPr id="5" name="Text 2"/>
          <p:cNvSpPr/>
          <p:nvPr/>
        </p:nvSpPr>
        <p:spPr>
          <a:xfrm>
            <a:off x="793790" y="3024379"/>
            <a:ext cx="4685586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7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Eliminates hours of manual scheduling work, freeing staff for student-focused activities</a:t>
            </a:r>
            <a:endParaRPr lang="en-US" sz="170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7500" y="2367511"/>
            <a:ext cx="3195399" cy="3195399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5503" y="3025748"/>
            <a:ext cx="237530" cy="29694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151025" y="2681122"/>
            <a:ext cx="220039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2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Resource Optimization</a:t>
            </a:r>
            <a:endParaRPr lang="en-US" sz="2200"/>
          </a:p>
        </p:txBody>
      </p:sp>
      <p:sp>
        <p:nvSpPr>
          <p:cNvPr id="9" name="Text 4"/>
          <p:cNvSpPr/>
          <p:nvPr/>
        </p:nvSpPr>
        <p:spPr>
          <a:xfrm>
            <a:off x="9151025" y="3024379"/>
            <a:ext cx="4685586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7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Maximizes classroom and faculty utilization while minimizing conflicts</a:t>
            </a:r>
            <a:endParaRPr lang="en-US" sz="170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7500" y="2367511"/>
            <a:ext cx="3195399" cy="3195399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87248" y="3025748"/>
            <a:ext cx="237530" cy="29694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9151025" y="4397884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2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Enhanced Learning</a:t>
            </a:r>
            <a:endParaRPr lang="en-US" sz="2200"/>
          </a:p>
        </p:txBody>
      </p:sp>
      <p:sp>
        <p:nvSpPr>
          <p:cNvPr id="13" name="Text 6"/>
          <p:cNvSpPr/>
          <p:nvPr/>
        </p:nvSpPr>
        <p:spPr>
          <a:xfrm>
            <a:off x="9151025" y="4741141"/>
            <a:ext cx="4685586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7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Reduces schedule disruptions, creating more stable learning environments</a:t>
            </a:r>
            <a:endParaRPr lang="en-US" sz="170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17500" y="2367511"/>
            <a:ext cx="3195399" cy="3195399"/>
          </a:xfrm>
          <a:prstGeom prst="rect">
            <a:avLst/>
          </a:prstGeom>
        </p:spPr>
      </p:pic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87248" y="4607494"/>
            <a:ext cx="237530" cy="296942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3494723" y="4397884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950"/>
              </a:lnSpc>
              <a:buNone/>
            </a:pPr>
            <a:r>
              <a:rPr lang="en-US" sz="220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Cost Reduction</a:t>
            </a:r>
            <a:endParaRPr lang="en-US" sz="2200"/>
          </a:p>
        </p:txBody>
      </p:sp>
      <p:sp>
        <p:nvSpPr>
          <p:cNvPr id="17" name="Text 8"/>
          <p:cNvSpPr/>
          <p:nvPr/>
        </p:nvSpPr>
        <p:spPr>
          <a:xfrm>
            <a:off x="793790" y="4741141"/>
            <a:ext cx="4685586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7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Decreases administrative overhead and improves operational efficiency</a:t>
            </a:r>
            <a:endParaRPr lang="en-US" sz="1700"/>
          </a:p>
        </p:txBody>
      </p:sp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17500" y="2367511"/>
            <a:ext cx="3195399" cy="3195399"/>
          </a:xfrm>
          <a:prstGeom prst="rect">
            <a:avLst/>
          </a:prstGeom>
        </p:spPr>
      </p:pic>
      <p:pic>
        <p:nvPicPr>
          <p:cNvPr id="19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05503" y="4607494"/>
            <a:ext cx="237530" cy="296942"/>
          </a:xfrm>
          <a:prstGeom prst="rect">
            <a:avLst/>
          </a:prstGeom>
        </p:spPr>
      </p:pic>
      <p:sp>
        <p:nvSpPr>
          <p:cNvPr id="20" name="Text 9"/>
          <p:cNvSpPr/>
          <p:nvPr/>
        </p:nvSpPr>
        <p:spPr>
          <a:xfrm>
            <a:off x="793790" y="5900215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Social Impact</a:t>
            </a:r>
            <a:endParaRPr lang="en-US" sz="1900"/>
          </a:p>
        </p:txBody>
      </p:sp>
      <p:sp>
        <p:nvSpPr>
          <p:cNvPr id="21" name="Text 10"/>
          <p:cNvSpPr/>
          <p:nvPr/>
        </p:nvSpPr>
        <p:spPr>
          <a:xfrm>
            <a:off x="793790" y="6306932"/>
            <a:ext cx="404467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Better work-life balance for educators</a:t>
            </a:r>
            <a:endParaRPr lang="en-US" sz="1400"/>
          </a:p>
        </p:txBody>
      </p:sp>
      <p:sp>
        <p:nvSpPr>
          <p:cNvPr id="22" name="Text 11"/>
          <p:cNvSpPr/>
          <p:nvPr/>
        </p:nvSpPr>
        <p:spPr>
          <a:xfrm>
            <a:off x="793790" y="6616495"/>
            <a:ext cx="404467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Improved student attendance rates</a:t>
            </a:r>
            <a:endParaRPr lang="en-US" sz="1400"/>
          </a:p>
        </p:txBody>
      </p:sp>
      <p:sp>
        <p:nvSpPr>
          <p:cNvPr id="23" name="Text 12"/>
          <p:cNvSpPr/>
          <p:nvPr/>
        </p:nvSpPr>
        <p:spPr>
          <a:xfrm>
            <a:off x="793790" y="6926057"/>
            <a:ext cx="404467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Reduced scheduling conflicts</a:t>
            </a:r>
            <a:endParaRPr lang="en-US" sz="1400"/>
          </a:p>
        </p:txBody>
      </p:sp>
      <p:sp>
        <p:nvSpPr>
          <p:cNvPr id="24" name="Text 13"/>
          <p:cNvSpPr/>
          <p:nvPr/>
        </p:nvSpPr>
        <p:spPr>
          <a:xfrm>
            <a:off x="5233273" y="5900215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Economic Benefits</a:t>
            </a:r>
            <a:endParaRPr lang="en-US" sz="1900"/>
          </a:p>
        </p:txBody>
      </p:sp>
      <p:sp>
        <p:nvSpPr>
          <p:cNvPr id="25" name="Text 14"/>
          <p:cNvSpPr/>
          <p:nvPr/>
        </p:nvSpPr>
        <p:spPr>
          <a:xfrm>
            <a:off x="5233273" y="6306932"/>
            <a:ext cx="404467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Lower administrative costs</a:t>
            </a:r>
            <a:endParaRPr lang="en-US" sz="1400"/>
          </a:p>
        </p:txBody>
      </p:sp>
      <p:sp>
        <p:nvSpPr>
          <p:cNvPr id="26" name="Text 15"/>
          <p:cNvSpPr/>
          <p:nvPr/>
        </p:nvSpPr>
        <p:spPr>
          <a:xfrm>
            <a:off x="5233273" y="6616495"/>
            <a:ext cx="404467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Increased productivity</a:t>
            </a:r>
            <a:endParaRPr lang="en-US" sz="1400"/>
          </a:p>
        </p:txBody>
      </p:sp>
      <p:sp>
        <p:nvSpPr>
          <p:cNvPr id="27" name="Text 16"/>
          <p:cNvSpPr/>
          <p:nvPr/>
        </p:nvSpPr>
        <p:spPr>
          <a:xfrm>
            <a:off x="5233273" y="6926057"/>
            <a:ext cx="4044672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Better resource utilization</a:t>
            </a:r>
            <a:endParaRPr lang="en-US" sz="1400"/>
          </a:p>
        </p:txBody>
      </p:sp>
      <p:sp>
        <p:nvSpPr>
          <p:cNvPr id="28" name="Text 17"/>
          <p:cNvSpPr/>
          <p:nvPr/>
        </p:nvSpPr>
        <p:spPr>
          <a:xfrm>
            <a:off x="9672757" y="5900215"/>
            <a:ext cx="201203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9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Environmental Gains</a:t>
            </a:r>
            <a:endParaRPr lang="en-US" sz="1900"/>
          </a:p>
        </p:txBody>
      </p:sp>
      <p:sp>
        <p:nvSpPr>
          <p:cNvPr id="29" name="Text 18"/>
          <p:cNvSpPr/>
          <p:nvPr/>
        </p:nvSpPr>
        <p:spPr>
          <a:xfrm>
            <a:off x="9672757" y="6306932"/>
            <a:ext cx="417897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Paperless scheduling process</a:t>
            </a:r>
            <a:endParaRPr lang="en-US" sz="1400"/>
          </a:p>
        </p:txBody>
      </p:sp>
      <p:sp>
        <p:nvSpPr>
          <p:cNvPr id="30" name="Text 19"/>
          <p:cNvSpPr/>
          <p:nvPr/>
        </p:nvSpPr>
        <p:spPr>
          <a:xfrm>
            <a:off x="9672757" y="6616495"/>
            <a:ext cx="417897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Optimized facility usage</a:t>
            </a:r>
            <a:endParaRPr lang="en-US" sz="1400"/>
          </a:p>
        </p:txBody>
      </p:sp>
      <p:sp>
        <p:nvSpPr>
          <p:cNvPr id="31" name="Text 20"/>
          <p:cNvSpPr/>
          <p:nvPr/>
        </p:nvSpPr>
        <p:spPr>
          <a:xfrm>
            <a:off x="9672757" y="6926057"/>
            <a:ext cx="417897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4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Reduced travel for meetings</a:t>
            </a:r>
            <a:endParaRPr lang="en-US" sz="14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2CB9B61-7D3C-3CDB-AD37-9E0AB4BA55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" y="7697344"/>
            <a:ext cx="14630400" cy="523042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0232" y="43755"/>
            <a:ext cx="2578308" cy="131052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166793" y="526945"/>
            <a:ext cx="5356508" cy="4337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35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Research and References</a:t>
            </a:r>
            <a:endParaRPr lang="en-US" sz="3500"/>
          </a:p>
        </p:txBody>
      </p:sp>
      <p:sp>
        <p:nvSpPr>
          <p:cNvPr id="5" name="Shape 1"/>
          <p:cNvSpPr/>
          <p:nvPr/>
        </p:nvSpPr>
        <p:spPr>
          <a:xfrm>
            <a:off x="747474" y="1340882"/>
            <a:ext cx="3755112" cy="1813917"/>
          </a:xfrm>
          <a:prstGeom prst="roundRect">
            <a:avLst>
              <a:gd name="adj" fmla="val 3214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893802" y="1487210"/>
            <a:ext cx="416362" cy="416362"/>
          </a:xfrm>
          <a:prstGeom prst="roundRect">
            <a:avLst>
              <a:gd name="adj" fmla="val 21959462"/>
            </a:avLst>
          </a:prstGeom>
          <a:solidFill>
            <a:srgbClr val="373B48"/>
          </a:solidFill>
          <a:ln/>
        </p:spPr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221" y="1578293"/>
            <a:ext cx="187404" cy="23419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3802" y="1904056"/>
            <a:ext cx="1856065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Academic Foundation</a:t>
            </a:r>
            <a:endParaRPr lang="en-US" sz="1350"/>
          </a:p>
        </p:txBody>
      </p:sp>
      <p:sp>
        <p:nvSpPr>
          <p:cNvPr id="9" name="Text 4"/>
          <p:cNvSpPr/>
          <p:nvPr/>
        </p:nvSpPr>
        <p:spPr>
          <a:xfrm>
            <a:off x="893802" y="2342317"/>
            <a:ext cx="3462457" cy="666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>
                <a:solidFill>
                  <a:srgbClr val="52586B"/>
                </a:solidFill>
                <a:latin typeface="Funnel Sans"/>
                <a:ea typeface="Funnel Sans" pitchFamily="34" charset="-122"/>
                <a:cs typeface="Funnel Sans" pitchFamily="34" charset="-120"/>
              </a:rPr>
              <a:t>Built </a:t>
            </a:r>
            <a:r>
              <a:rPr lang="en-US" sz="1200">
                <a:solidFill>
                  <a:srgbClr val="52586B"/>
                </a:solidFill>
                <a:latin typeface="Funnel Sans"/>
                <a:ea typeface="Funnel Sans" pitchFamily="34" charset="-122"/>
                <a:cs typeface="Funnel Sans" pitchFamily="34" charset="-120"/>
              </a:rPr>
              <a:t>upon</a:t>
            </a:r>
            <a:r>
              <a:rPr lang="en-US" sz="1050">
                <a:solidFill>
                  <a:srgbClr val="52586B"/>
                </a:solidFill>
                <a:latin typeface="Funnel Sans"/>
                <a:ea typeface="Funnel Sans" pitchFamily="34" charset="-122"/>
                <a:cs typeface="Funnel Sans" pitchFamily="34" charset="-120"/>
              </a:rPr>
              <a:t> extensive research in constraint satisfaction problems and educational scheduling optimization algorithms from leading computer science journals.</a:t>
            </a:r>
            <a:endParaRPr lang="en-US" sz="1050">
              <a:latin typeface="Funnel Sans"/>
            </a:endParaRPr>
          </a:p>
        </p:txBody>
      </p:sp>
      <p:sp>
        <p:nvSpPr>
          <p:cNvPr id="10" name="Shape 5"/>
          <p:cNvSpPr/>
          <p:nvPr/>
        </p:nvSpPr>
        <p:spPr>
          <a:xfrm>
            <a:off x="6215449" y="1340882"/>
            <a:ext cx="5968084" cy="1813917"/>
          </a:xfrm>
          <a:prstGeom prst="roundRect">
            <a:avLst>
              <a:gd name="adj" fmla="val 3214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1" name="Shape 6"/>
          <p:cNvSpPr/>
          <p:nvPr/>
        </p:nvSpPr>
        <p:spPr>
          <a:xfrm>
            <a:off x="6428685" y="1457702"/>
            <a:ext cx="416362" cy="416362"/>
          </a:xfrm>
          <a:prstGeom prst="roundRect">
            <a:avLst>
              <a:gd name="adj" fmla="val 21959462"/>
            </a:avLst>
          </a:prstGeom>
          <a:solidFill>
            <a:srgbClr val="373B48"/>
          </a:solidFill>
          <a:ln/>
        </p:spPr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8012" y="1568774"/>
            <a:ext cx="187404" cy="23419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427599" y="1875963"/>
            <a:ext cx="1735217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Industry Analysis</a:t>
            </a:r>
            <a:endParaRPr lang="en-US" sz="1350"/>
          </a:p>
        </p:txBody>
      </p:sp>
      <p:sp>
        <p:nvSpPr>
          <p:cNvPr id="14" name="Text 8"/>
          <p:cNvSpPr/>
          <p:nvPr/>
        </p:nvSpPr>
        <p:spPr>
          <a:xfrm>
            <a:off x="6363730" y="2371076"/>
            <a:ext cx="5530138" cy="666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Market research from EdTechHub and global education technology reports highlighting the critical need for automated scheduling solutions.</a:t>
            </a:r>
            <a:endParaRPr lang="en-US" sz="1200"/>
          </a:p>
        </p:txBody>
      </p:sp>
      <p:sp>
        <p:nvSpPr>
          <p:cNvPr id="15" name="Shape 9"/>
          <p:cNvSpPr/>
          <p:nvPr/>
        </p:nvSpPr>
        <p:spPr>
          <a:xfrm>
            <a:off x="747474" y="3293507"/>
            <a:ext cx="7649051" cy="1591866"/>
          </a:xfrm>
          <a:prstGeom prst="roundRect">
            <a:avLst>
              <a:gd name="adj" fmla="val 3663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6" name="Shape 10"/>
          <p:cNvSpPr/>
          <p:nvPr/>
        </p:nvSpPr>
        <p:spPr>
          <a:xfrm>
            <a:off x="893802" y="3439835"/>
            <a:ext cx="416362" cy="416362"/>
          </a:xfrm>
          <a:prstGeom prst="roundRect">
            <a:avLst>
              <a:gd name="adj" fmla="val 21959462"/>
            </a:avLst>
          </a:prstGeom>
          <a:solidFill>
            <a:srgbClr val="373B48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8221" y="3530918"/>
            <a:ext cx="187404" cy="234196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93802" y="3994904"/>
            <a:ext cx="1777484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Technical References</a:t>
            </a:r>
            <a:endParaRPr lang="en-US" sz="1350"/>
          </a:p>
        </p:txBody>
      </p:sp>
      <p:sp>
        <p:nvSpPr>
          <p:cNvPr id="19" name="Text 12"/>
          <p:cNvSpPr/>
          <p:nvPr/>
        </p:nvSpPr>
        <p:spPr>
          <a:xfrm>
            <a:off x="893802" y="4294942"/>
            <a:ext cx="7356396" cy="4441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Google OR-Tools documentation and constraint programming methodologies for scalable optimization in educational environments.</a:t>
            </a:r>
            <a:endParaRPr lang="en-US" sz="1200"/>
          </a:p>
        </p:txBody>
      </p:sp>
      <p:sp>
        <p:nvSpPr>
          <p:cNvPr id="20" name="Text 13"/>
          <p:cNvSpPr/>
          <p:nvPr/>
        </p:nvSpPr>
        <p:spPr>
          <a:xfrm>
            <a:off x="747474" y="5180171"/>
            <a:ext cx="1735217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Research Areas</a:t>
            </a:r>
            <a:endParaRPr lang="en-US" sz="1350"/>
          </a:p>
        </p:txBody>
      </p:sp>
      <p:sp>
        <p:nvSpPr>
          <p:cNvPr id="21" name="Text 14"/>
          <p:cNvSpPr/>
          <p:nvPr/>
        </p:nvSpPr>
        <p:spPr>
          <a:xfrm>
            <a:off x="747474" y="5535692"/>
            <a:ext cx="365521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Constraint satisfaction algorithms</a:t>
            </a:r>
            <a:endParaRPr lang="en-US" sz="1200"/>
          </a:p>
        </p:txBody>
      </p:sp>
      <p:sp>
        <p:nvSpPr>
          <p:cNvPr id="22" name="Text 15"/>
          <p:cNvSpPr/>
          <p:nvPr/>
        </p:nvSpPr>
        <p:spPr>
          <a:xfrm>
            <a:off x="747474" y="5806321"/>
            <a:ext cx="365521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Educational scheduling optimization</a:t>
            </a:r>
            <a:endParaRPr lang="en-US" sz="1200"/>
          </a:p>
        </p:txBody>
      </p:sp>
      <p:sp>
        <p:nvSpPr>
          <p:cNvPr id="23" name="Text 16"/>
          <p:cNvSpPr/>
          <p:nvPr/>
        </p:nvSpPr>
        <p:spPr>
          <a:xfrm>
            <a:off x="747474" y="6076950"/>
            <a:ext cx="365521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User experience in administrative software</a:t>
            </a:r>
            <a:endParaRPr lang="en-US" sz="1200"/>
          </a:p>
        </p:txBody>
      </p:sp>
      <p:sp>
        <p:nvSpPr>
          <p:cNvPr id="24" name="Text 17"/>
          <p:cNvSpPr/>
          <p:nvPr/>
        </p:nvSpPr>
        <p:spPr>
          <a:xfrm>
            <a:off x="747474" y="6347579"/>
            <a:ext cx="365521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Scalability in institutional systems</a:t>
            </a:r>
            <a:endParaRPr lang="en-US" sz="1200"/>
          </a:p>
        </p:txBody>
      </p:sp>
      <p:sp>
        <p:nvSpPr>
          <p:cNvPr id="25" name="Text 18"/>
          <p:cNvSpPr/>
          <p:nvPr/>
        </p:nvSpPr>
        <p:spPr>
          <a:xfrm>
            <a:off x="4748927" y="5180171"/>
            <a:ext cx="1735217" cy="216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Validation Methods</a:t>
            </a:r>
            <a:endParaRPr lang="en-US" sz="1350"/>
          </a:p>
        </p:txBody>
      </p:sp>
      <p:sp>
        <p:nvSpPr>
          <p:cNvPr id="26" name="Text 19"/>
          <p:cNvSpPr/>
          <p:nvPr/>
        </p:nvSpPr>
        <p:spPr>
          <a:xfrm>
            <a:off x="4748927" y="5535692"/>
            <a:ext cx="365521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Case studies from pilot institutions</a:t>
            </a:r>
            <a:endParaRPr lang="en-US" sz="1200"/>
          </a:p>
        </p:txBody>
      </p:sp>
      <p:sp>
        <p:nvSpPr>
          <p:cNvPr id="27" name="Text 20"/>
          <p:cNvSpPr/>
          <p:nvPr/>
        </p:nvSpPr>
        <p:spPr>
          <a:xfrm>
            <a:off x="4748927" y="5806321"/>
            <a:ext cx="365521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Performance benchmarking</a:t>
            </a:r>
            <a:endParaRPr lang="en-US" sz="1200"/>
          </a:p>
        </p:txBody>
      </p:sp>
      <p:sp>
        <p:nvSpPr>
          <p:cNvPr id="28" name="Text 21"/>
          <p:cNvSpPr/>
          <p:nvPr/>
        </p:nvSpPr>
        <p:spPr>
          <a:xfrm>
            <a:off x="4748927" y="6076950"/>
            <a:ext cx="365521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User feedback analysis</a:t>
            </a:r>
            <a:endParaRPr lang="en-US" sz="1200"/>
          </a:p>
        </p:txBody>
      </p:sp>
      <p:sp>
        <p:nvSpPr>
          <p:cNvPr id="29" name="Text 22"/>
          <p:cNvSpPr/>
          <p:nvPr/>
        </p:nvSpPr>
        <p:spPr>
          <a:xfrm>
            <a:off x="4748927" y="6347579"/>
            <a:ext cx="365521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0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Comparative efficiency studies</a:t>
            </a:r>
            <a:endParaRPr lang="en-US" sz="1200"/>
          </a:p>
        </p:txBody>
      </p:sp>
      <p:sp>
        <p:nvSpPr>
          <p:cNvPr id="30" name="Text 23"/>
          <p:cNvSpPr/>
          <p:nvPr/>
        </p:nvSpPr>
        <p:spPr>
          <a:xfrm>
            <a:off x="982177" y="6930390"/>
            <a:ext cx="7770539" cy="4441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>
                <a:solidFill>
                  <a:srgbClr val="52586B"/>
                </a:solidFill>
                <a:latin typeface="Funnel Sans"/>
                <a:ea typeface="Funnel Sans" pitchFamily="34" charset="-122"/>
                <a:cs typeface="Funnel Sans" pitchFamily="34" charset="-120"/>
              </a:rPr>
              <a:t>"Automated scheduling systems can reduce administrative workload by up to 80% while improving resource utilization and schedule quality." - Educational Technology Research Journal</a:t>
            </a:r>
            <a:endParaRPr lang="en-US" sz="1400">
              <a:latin typeface="Funnel Sans"/>
            </a:endParaRPr>
          </a:p>
        </p:txBody>
      </p:sp>
      <p:sp>
        <p:nvSpPr>
          <p:cNvPr id="31" name="Shape 24"/>
          <p:cNvSpPr/>
          <p:nvPr/>
        </p:nvSpPr>
        <p:spPr>
          <a:xfrm>
            <a:off x="747474" y="6774299"/>
            <a:ext cx="15240" cy="756285"/>
          </a:xfrm>
          <a:prstGeom prst="rect">
            <a:avLst/>
          </a:prstGeom>
          <a:solidFill>
            <a:srgbClr val="373B48"/>
          </a:solidFill>
          <a:ln/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25FEC7A-FAC6-1906-8384-7008F5C4F6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" y="7697344"/>
            <a:ext cx="14630400" cy="523042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>
                <a:solidFill>
                  <a:schemeClr val="bg1"/>
                </a:solidFill>
              </a:rPr>
              <a:t>@SIH Idea submission- Template</a:t>
            </a:r>
          </a:p>
        </p:txBody>
      </p:sp>
      <p:pic>
        <p:nvPicPr>
          <p:cNvPr id="2" name="Picture 1" descr="A logo for a company&#10;&#10;AI-generated content may be incorrect.">
            <a:extLst>
              <a:ext uri="{FF2B5EF4-FFF2-40B4-BE49-F238E27FC236}">
                <a16:creationId xmlns:a16="http://schemas.microsoft.com/office/drawing/2014/main" id="{EEEA788B-B74B-03FB-DFDD-9642C7A051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94" y="35284"/>
            <a:ext cx="1185688" cy="113878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6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SMART INDIA HACKATHON 2025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MSI</dc:creator>
  <cp:revision>4</cp:revision>
  <dcterms:created xsi:type="dcterms:W3CDTF">2025-09-21T18:53:37Z</dcterms:created>
  <dcterms:modified xsi:type="dcterms:W3CDTF">2025-09-22T18:26:20Z</dcterms:modified>
</cp:coreProperties>
</file>

<file path=docProps/thumbnail.jpeg>
</file>